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56" r:id="rId2"/>
    <p:sldId id="257" r:id="rId3"/>
    <p:sldId id="265" r:id="rId4"/>
    <p:sldId id="275" r:id="rId5"/>
    <p:sldId id="264" r:id="rId6"/>
    <p:sldId id="266" r:id="rId7"/>
    <p:sldId id="273" r:id="rId8"/>
    <p:sldId id="271" r:id="rId9"/>
    <p:sldId id="268" r:id="rId10"/>
    <p:sldId id="269" r:id="rId11"/>
    <p:sldId id="270" r:id="rId12"/>
    <p:sldId id="272" r:id="rId13"/>
    <p:sldId id="274" r:id="rId14"/>
    <p:sldId id="267" r:id="rId15"/>
    <p:sldId id="262" r:id="rId16"/>
  </p:sldIdLst>
  <p:sldSz cx="12192000" cy="6858000"/>
  <p:notesSz cx="6858000" cy="9144000"/>
  <p:embeddedFontLst>
    <p:embeddedFont>
      <p:font typeface="Noto Sans KR Black" panose="020B0A00000000000000" pitchFamily="34" charset="-127"/>
      <p:bold r:id="rId17"/>
    </p:embeddedFont>
    <p:embeddedFont>
      <p:font typeface="Roboto Medium" panose="02000000000000000000" pitchFamily="2" charset="0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여기어때 잘난체" panose="020B0600000101010101" pitchFamily="50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52"/>
    <a:srgbClr val="8E8E96"/>
    <a:srgbClr val="4E7CD7"/>
    <a:srgbClr val="000000"/>
    <a:srgbClr val="969696"/>
    <a:srgbClr val="212124"/>
    <a:srgbClr val="E6E6E6"/>
    <a:srgbClr val="BE6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215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4520A-629B-44E5-974A-DD5E36B2C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BF4FD9-431F-432E-871F-F9E5202DB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EA6114-CFDB-47A0-899C-D93FDD13F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A4128-945A-49E5-A474-46F20EDF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31E58-0CAF-4FEF-AD90-D755D859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4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88021-0A1E-4E5C-9D91-2899D284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195CD4-EEAA-422C-B5E3-9ED5C26D9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9E9FDD-9AC3-4A41-84F3-E2164CB7C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05DFCE-081B-467F-AEBF-FE4FD344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80AB5-B0EB-4000-8872-96EEB95F2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43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403ED2-2932-40A6-AEA5-9540FEDD8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DD96FF-E612-4EC7-BB54-12CF6FDB1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F10C8A-AB00-4CF1-8ED9-0C9BA593D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1CCA3-242A-41F5-8059-BF755E19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78921-1F3F-4762-AE41-55093A7F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3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D66B2-9CC6-4413-8DBB-321A6254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229CE7-9B37-4035-B2D5-B3A36BCA8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260DE-BC23-484F-BB41-75AC008D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BA18-5D9A-4F42-8FD4-0AFD4112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AE217C-5B40-4787-B662-A7312CFB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860E-021F-4A94-9865-F45E5F3E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762394-F52C-49D9-AAB1-A0EEA70BE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B6382-94F0-4BDD-B441-C3D8C6B1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EEBB4E-EA1C-4409-801B-91FC591F0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05772-F356-4BBA-ACCC-58BE8A9D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4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8DF72-B1F5-4627-ABB3-88309F95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E588E-D57A-420F-A452-B0A4170D3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8B2FBC-239D-4EDA-93A5-D7AE989A2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214734-24D8-4F90-8389-9904722F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9674A5-8033-4C1D-B146-6BC5AF1D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DC0CE3-D962-42E8-9EAA-E204410C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1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F12C9-113D-454D-9240-F0760160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FB429C-A615-4A92-B96D-EA646809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857A03-7A7A-44E2-8CA6-6008C7B0B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D0472E-5CB7-46E3-9141-348357D6D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715A53-D1EE-481A-8F28-7500AE8A5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2ADF99-77C5-4E3E-83B2-8B374E7F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7ABDD2-8B94-45E5-8599-C9DFB79C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52AE2E-3158-44FF-8998-9C4CE846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1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82609-C7DB-4571-A2B3-349DA9D5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46554D-FF1D-48F5-9AE2-CBE16BD7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66124A-B430-4ED5-AE0E-35C56FBD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E0353C-81ED-4A69-9BC1-26CE848C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72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B8BA83-79DD-4C0E-B900-D61BFD36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6A2947-5421-4788-B1EC-15A14806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1066A-2240-49C4-9D7C-939D984C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1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8427C-48EC-4948-A586-B53E2DB2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E98A40-27D5-473A-AA1E-6D99FAC76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8924FC-AD46-4762-89DA-335BD5C4B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E91B70-87EC-4AC9-99E7-B621F5F9F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5198A-7DBE-44F0-BE1D-5B1F05CD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DE71B-2EB4-44A2-B648-4736B3B9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78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57E44-28C7-479E-9F31-6E49BF4A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FA958F-E2A2-4A93-871A-83BD7E459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D7A5E7-ED11-4B1B-A3E2-292D25DF8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F0D4B9-14F1-42B5-A2E1-1A8B987D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CE2A1-6A6B-4FE8-ABFE-BADC42B9B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F90AA-BE66-4B5B-B5B9-31ED4C72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041F16-6D18-4103-A612-9369E358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DA6C0-0DF7-48DE-8E82-62A579B4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ADFFC-83A2-44CF-8173-3DD31FB7D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3C640-B766-4BDD-B6A4-1E2F36824A53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34E1E-4C63-4D1D-A315-3DC0F91D4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7A48A-DAFC-4FE4-A9E8-2999D1B1A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B66B1-B222-4974-AC9D-CB26490D6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8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kuniv.ac.kr/notic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1EA91D6-4785-413B-9953-7DCC5CCADC1C}"/>
              </a:ext>
            </a:extLst>
          </p:cNvPr>
          <p:cNvSpPr txBox="1"/>
          <p:nvPr/>
        </p:nvSpPr>
        <p:spPr>
          <a:xfrm>
            <a:off x="4940968" y="832026"/>
            <a:ext cx="6676720" cy="22467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b="1">
                <a:solidFill>
                  <a:srgbClr val="4D7EE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skup</a:t>
            </a:r>
            <a:r>
              <a:rPr lang="ko-KR" altLang="en-US" sz="6500" b="1">
                <a:solidFill>
                  <a:schemeClr val="bg1"/>
                </a:solidFill>
                <a:latin typeface="Roboto Medium" panose="02000000000000000000" pitchFamily="2" charset="0"/>
              </a:rPr>
              <a:t> </a:t>
            </a:r>
            <a:endParaRPr lang="en-US" altLang="ko-KR" sz="6500" b="1">
              <a:solidFill>
                <a:schemeClr val="bg1"/>
              </a:solidFill>
              <a:latin typeface="Roboto Medium" panose="02000000000000000000" pitchFamily="2" charset="0"/>
            </a:endParaRPr>
          </a:p>
          <a:p>
            <a:pPr algn="r"/>
            <a:r>
              <a:rPr lang="ko-KR" altLang="en-US" sz="6000" b="1">
                <a:solidFill>
                  <a:srgbClr val="EAEAE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종합설계 발표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E68E6A-60F3-461C-951F-882CDBBAECC3}"/>
              </a:ext>
            </a:extLst>
          </p:cNvPr>
          <p:cNvSpPr txBox="1"/>
          <p:nvPr/>
        </p:nvSpPr>
        <p:spPr>
          <a:xfrm>
            <a:off x="7482980" y="5953008"/>
            <a:ext cx="4134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2017305045 </a:t>
            </a:r>
            <a:r>
              <a:rPr lang="ko-KR" altLang="en-US" sz="30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염동빈</a:t>
            </a:r>
            <a:endParaRPr lang="en-US" altLang="ko-KR" sz="3000" b="1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46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11131126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i="0">
                <a:solidFill>
                  <a:srgbClr val="EAEAEA"/>
                </a:solidFill>
                <a:effectLst/>
                <a:latin typeface="Noto Sans KR Black"/>
                <a:ea typeface="Noto Sans KR Black"/>
              </a:rPr>
              <a:t>홈 화면</a:t>
            </a:r>
            <a:endParaRPr lang="en-US" altLang="ko-KR" sz="2000" b="0" i="0">
              <a:solidFill>
                <a:srgbClr val="848484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560" y="1093407"/>
            <a:ext cx="7411689" cy="44592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한 개의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Bottom Navigation Menu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를 통해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메뉴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홈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마이페이지 화면을 볼 수 있도록 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Home Activity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안에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Home Center, Home Left, Home Right  3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개의 컨테이너 프래그먼트를 구성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또한 다른 화면으로 넘어갈 시 해당되는 컨테이너에서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현재 프래그먼트를 스택에 저장 후 보여질 화면으로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교체하는 방식으로 구현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  <p:pic>
        <p:nvPicPr>
          <p:cNvPr id="11" name="그림 10" descr="텍스트, 실외, iPod, 주차장이(가) 표시된 사진&#10;&#10;자동 생성된 설명">
            <a:extLst>
              <a:ext uri="{FF2B5EF4-FFF2-40B4-BE49-F238E27FC236}">
                <a16:creationId xmlns:a16="http://schemas.microsoft.com/office/drawing/2014/main" id="{5BE5DE71-6CC4-4074-4272-4699ABBA7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82" y="0"/>
            <a:ext cx="3354456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  <p:pic>
        <p:nvPicPr>
          <p:cNvPr id="13" name="그림 12" descr="텍스트, 전자기기, 주차장이(가) 표시된 사진&#10;&#10;자동 생성된 설명">
            <a:extLst>
              <a:ext uri="{FF2B5EF4-FFF2-40B4-BE49-F238E27FC236}">
                <a16:creationId xmlns:a16="http://schemas.microsoft.com/office/drawing/2014/main" id="{3A1E74F7-9BA7-24A5-F790-D5D161087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047" y="0"/>
            <a:ext cx="3348391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  <p:pic>
        <p:nvPicPr>
          <p:cNvPr id="15" name="그림 14" descr="텍스트, 스크린샷, 화면, 전자기기이(가) 표시된 사진&#10;&#10;자동 생성된 설명">
            <a:extLst>
              <a:ext uri="{FF2B5EF4-FFF2-40B4-BE49-F238E27FC236}">
                <a16:creationId xmlns:a16="http://schemas.microsoft.com/office/drawing/2014/main" id="{A18B36BD-F304-9B12-6E10-7F17A11C4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500" y="0"/>
            <a:ext cx="3352938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C679F2-1788-9CFC-CC72-1309FE02E164}"/>
              </a:ext>
            </a:extLst>
          </p:cNvPr>
          <p:cNvSpPr txBox="1"/>
          <p:nvPr/>
        </p:nvSpPr>
        <p:spPr>
          <a:xfrm>
            <a:off x="486561" y="1093407"/>
            <a:ext cx="7411689" cy="44592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이런 구현방식으로 </a:t>
            </a:r>
            <a:r>
              <a:rPr lang="en-US" altLang="ko-KR" sz="2400" b="1">
                <a:solidFill>
                  <a:schemeClr val="bg1"/>
                </a:solidFill>
                <a:latin typeface="Noto Sans KR Black"/>
                <a:ea typeface="Noto Sans KR Black"/>
              </a:rPr>
              <a:t>HomeActivity</a:t>
            </a: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에서 선언된</a:t>
            </a:r>
            <a:endParaRPr lang="en-US" altLang="ko-KR" sz="2400" b="1">
              <a:solidFill>
                <a:schemeClr val="bg1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chemeClr val="bg1"/>
                </a:solidFill>
                <a:latin typeface="Noto Sans KR Black"/>
                <a:ea typeface="Noto Sans KR Black"/>
              </a:rPr>
              <a:t>1</a:t>
            </a: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개의 </a:t>
            </a:r>
            <a:r>
              <a:rPr lang="en-US" altLang="ko-KR" sz="2400" b="1">
                <a:solidFill>
                  <a:schemeClr val="bg1"/>
                </a:solidFill>
                <a:latin typeface="Noto Sans KR Black"/>
                <a:ea typeface="Noto Sans KR Black"/>
              </a:rPr>
              <a:t>Bottom Navigation Menu</a:t>
            </a: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를 모든 화면에서</a:t>
            </a:r>
            <a:endParaRPr lang="en-US" altLang="ko-KR" sz="2400" b="1">
              <a:solidFill>
                <a:schemeClr val="bg1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사용할 수 있음</a:t>
            </a:r>
            <a:endParaRPr lang="en-US" altLang="ko-KR" sz="2400" b="1">
              <a:solidFill>
                <a:schemeClr val="bg1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chemeClr val="bg1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chemeClr val="bg1"/>
                </a:solidFill>
                <a:latin typeface="Noto Sans KR Black"/>
                <a:ea typeface="Noto Sans KR Black"/>
              </a:rPr>
              <a:t>Fragment</a:t>
            </a: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 단에서의 </a:t>
            </a:r>
            <a:r>
              <a:rPr lang="en-US" altLang="ko-KR" sz="2400" b="1">
                <a:solidFill>
                  <a:schemeClr val="bg1"/>
                </a:solidFill>
                <a:latin typeface="Noto Sans KR Black"/>
                <a:ea typeface="Noto Sans KR Black"/>
              </a:rPr>
              <a:t>BackPress</a:t>
            </a: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 동작을</a:t>
            </a:r>
            <a:endParaRPr lang="en-US" altLang="ko-KR" sz="2400" b="1">
              <a:solidFill>
                <a:schemeClr val="bg1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구현하기 위해 인터페이스로 이벤트리스너를 선언하고</a:t>
            </a:r>
            <a:r>
              <a:rPr lang="en-US" altLang="ko-KR" sz="2400" b="1">
                <a:solidFill>
                  <a:schemeClr val="bg1"/>
                </a:solidFill>
                <a:latin typeface="Noto Sans KR Black"/>
                <a:ea typeface="Noto Sans KR Black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해당되는 컨테이너 프래그먼트 단에서</a:t>
            </a:r>
            <a:endParaRPr lang="en-US" altLang="ko-KR" sz="2400" b="1">
              <a:solidFill>
                <a:schemeClr val="bg1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스택을 </a:t>
            </a:r>
            <a:r>
              <a:rPr lang="en-US" altLang="ko-KR" sz="2400" b="1">
                <a:solidFill>
                  <a:schemeClr val="bg1"/>
                </a:solidFill>
                <a:latin typeface="Noto Sans KR Black"/>
                <a:ea typeface="Noto Sans KR Black"/>
              </a:rPr>
              <a:t>Pop</a:t>
            </a:r>
            <a:r>
              <a:rPr lang="ko-KR" altLang="en-US" sz="2400" b="1">
                <a:solidFill>
                  <a:schemeClr val="bg1"/>
                </a:solidFill>
                <a:latin typeface="Noto Sans KR Black"/>
                <a:ea typeface="Noto Sans KR Black"/>
              </a:rPr>
              <a:t>하도록 구현</a:t>
            </a:r>
            <a:endParaRPr lang="en-US" altLang="ko-KR" sz="2400" b="1">
              <a:solidFill>
                <a:schemeClr val="bg1"/>
              </a:solidFill>
              <a:latin typeface="Noto Sans KR Black"/>
              <a:ea typeface="Noto Sans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3031914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11131126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홈</a:t>
            </a:r>
            <a:r>
              <a:rPr lang="en-US" altLang="ko-KR" sz="4000" b="1">
                <a:solidFill>
                  <a:srgbClr val="EAEAEA"/>
                </a:solidFill>
                <a:latin typeface="Noto Sans KR Black"/>
                <a:ea typeface="Noto Sans KR Black"/>
              </a:rPr>
              <a:t> (center)</a:t>
            </a:r>
            <a:endParaRPr lang="en-US" altLang="ko-KR" sz="2000" b="0" i="0">
              <a:solidFill>
                <a:srgbClr val="848484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5818" y="1144490"/>
            <a:ext cx="7411689" cy="390523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뷰가 생성될 때 로그인 시 받아온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UserInfo Data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에서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상단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3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개의 카드뷰에 필요한 값을 가져와 매핑됨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(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단대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학과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학번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이름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멘토교수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이메일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금일 수업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또한 비동기적으로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  <a:hlinkClick r:id="rId2"/>
              </a:rPr>
              <a:t>https://skuniv.ac.kr/notice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사이트를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크롤링하여 주요공지와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공지사항으로 나누어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카드뷰 프래그먼트로 보여지도록 구현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  <p:pic>
        <p:nvPicPr>
          <p:cNvPr id="4" name="그림 3" descr="텍스트, 실외, iPod, 주차장이(가) 표시된 사진&#10;&#10;자동 생성된 설명">
            <a:extLst>
              <a:ext uri="{FF2B5EF4-FFF2-40B4-BE49-F238E27FC236}">
                <a16:creationId xmlns:a16="http://schemas.microsoft.com/office/drawing/2014/main" id="{ACE996FF-FFE8-D41E-39D7-4ACC056BBF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82" y="0"/>
            <a:ext cx="3354456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  <p:pic>
        <p:nvPicPr>
          <p:cNvPr id="8" name="그림 7" descr="텍스트, 실외, 스크린샷이(가) 표시된 사진&#10;&#10;자동 생성된 설명">
            <a:extLst>
              <a:ext uri="{FF2B5EF4-FFF2-40B4-BE49-F238E27FC236}">
                <a16:creationId xmlns:a16="http://schemas.microsoft.com/office/drawing/2014/main" id="{66632EFF-E743-97CB-F594-563AB5AB49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82" y="0"/>
            <a:ext cx="3355200" cy="2920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9B6825-26D4-ABA1-438F-BD5AA171EBAC}"/>
              </a:ext>
            </a:extLst>
          </p:cNvPr>
          <p:cNvSpPr txBox="1"/>
          <p:nvPr/>
        </p:nvSpPr>
        <p:spPr>
          <a:xfrm>
            <a:off x="485074" y="1144490"/>
            <a:ext cx="7411689" cy="44592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실시간 버스정보는 사용자의 위치에 따라 북악관에서 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일정거리 이상 벗어날 시 하교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그 외엔 등교로 구분하여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1164, 2115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노선의 버스 도착시간을 보여줌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1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분마다 사용자 위치를 받아 갱신되며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갱신버튼을 통해 수동으로 갱신이 가능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바로가기 버튼은 다음 페이지에서 후술할 기능과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동일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</p:spTree>
    <p:extLst>
      <p:ext uri="{BB962C8B-B14F-4D97-AF65-F5344CB8AC3E}">
        <p14:creationId xmlns:p14="http://schemas.microsoft.com/office/powerpoint/2010/main" val="2651304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11131126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홈 </a:t>
            </a:r>
            <a:r>
              <a:rPr lang="en-US" altLang="ko-KR" sz="4000" b="1">
                <a:solidFill>
                  <a:srgbClr val="EAEAEA"/>
                </a:solidFill>
                <a:latin typeface="Noto Sans KR Black"/>
                <a:ea typeface="Noto Sans KR Black"/>
              </a:rPr>
              <a:t>(Left)</a:t>
            </a: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en-US" altLang="ko-KR" sz="4000" b="1">
                <a:solidFill>
                  <a:srgbClr val="EAEAEA"/>
                </a:solidFill>
                <a:latin typeface="Noto Sans KR Black"/>
                <a:ea typeface="Noto Sans KR Black"/>
              </a:rPr>
              <a:t>-</a:t>
            </a: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 메뉴</a:t>
            </a:r>
            <a:endParaRPr lang="en-US" altLang="ko-KR" sz="2000" b="0" i="0">
              <a:solidFill>
                <a:srgbClr val="848484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562" y="1144490"/>
            <a:ext cx="7411689" cy="22432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웹뷰로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URL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을 걸어준 학사일정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포탈 버튼을 제외한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모든 버튼 클릭 시 해당되는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REST API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를 이용하여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알맞은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Request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를 보내어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Response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를 받아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화면에서 처리하도록 구현됨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  <p:pic>
        <p:nvPicPr>
          <p:cNvPr id="4" name="그림 3" descr="텍스트, 전자기기, 주차장이(가) 표시된 사진&#10;&#10;자동 생성된 설명">
            <a:extLst>
              <a:ext uri="{FF2B5EF4-FFF2-40B4-BE49-F238E27FC236}">
                <a16:creationId xmlns:a16="http://schemas.microsoft.com/office/drawing/2014/main" id="{A0CB06DA-C643-70C3-9F95-9E41528B9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047" y="0"/>
            <a:ext cx="3348391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</p:spTree>
    <p:extLst>
      <p:ext uri="{BB962C8B-B14F-4D97-AF65-F5344CB8AC3E}">
        <p14:creationId xmlns:p14="http://schemas.microsoft.com/office/powerpoint/2010/main" val="315317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11131126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홈 </a:t>
            </a:r>
            <a:r>
              <a:rPr lang="en-US" altLang="ko-KR" sz="4000" b="1">
                <a:solidFill>
                  <a:srgbClr val="EAEAEA"/>
                </a:solidFill>
                <a:latin typeface="Noto Sans KR Black"/>
                <a:ea typeface="Noto Sans KR Black"/>
              </a:rPr>
              <a:t>(Right) - </a:t>
            </a: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마이페이지</a:t>
            </a:r>
            <a:endParaRPr lang="en-US" altLang="ko-KR" sz="2000" b="0" i="0">
              <a:solidFill>
                <a:srgbClr val="848484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562" y="1144490"/>
            <a:ext cx="7411689" cy="44592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공지사항 알림을 키면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Foreground Service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로 실행되어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주기적으로 공지사항을 읽어 마지막으로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확인한 공지사항보다 새로 올라온 공지사항을 체크하여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푸시알림을 보냄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버스 노선 업데이트 클릭 시 기존의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1164, 2115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정류장 파일을 제거 후 새로 생성 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비밀번호 만료일 표시하고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필요 시 변경할 수 있도록 함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  <p:pic>
        <p:nvPicPr>
          <p:cNvPr id="6" name="그림 5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D6F7824B-8C59-048F-A1B2-955FB10DA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41" y="0"/>
            <a:ext cx="3363597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</p:spTree>
    <p:extLst>
      <p:ext uri="{BB962C8B-B14F-4D97-AF65-F5344CB8AC3E}">
        <p14:creationId xmlns:p14="http://schemas.microsoft.com/office/powerpoint/2010/main" val="16835752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0" y="436604"/>
            <a:ext cx="3807189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Noto Sans KR Black"/>
                <a:ea typeface="Noto Sans KR Black"/>
              </a:rPr>
              <a:t>데모 앱 시연영상</a:t>
            </a:r>
            <a:endParaRPr lang="en-US" altLang="ko-KR" sz="2000" b="0" i="0">
              <a:solidFill>
                <a:schemeClr val="bg1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ED6603E8-6004-9F3B-4A03-5573C81EB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</p:spTree>
    <p:extLst>
      <p:ext uri="{BB962C8B-B14F-4D97-AF65-F5344CB8AC3E}">
        <p14:creationId xmlns:p14="http://schemas.microsoft.com/office/powerpoint/2010/main" val="505113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1EA91D6-4785-413B-9953-7DCC5CCADC1C}"/>
              </a:ext>
            </a:extLst>
          </p:cNvPr>
          <p:cNvSpPr txBox="1"/>
          <p:nvPr/>
        </p:nvSpPr>
        <p:spPr>
          <a:xfrm>
            <a:off x="5819775" y="832026"/>
            <a:ext cx="5797913" cy="22467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0" b="1">
                <a:solidFill>
                  <a:srgbClr val="4D7EE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skup</a:t>
            </a:r>
            <a:r>
              <a:rPr lang="ko-KR" altLang="en-US" sz="6500" b="1">
                <a:solidFill>
                  <a:schemeClr val="bg1"/>
                </a:solidFill>
                <a:latin typeface="Roboto Medium" panose="02000000000000000000" pitchFamily="2" charset="0"/>
              </a:rPr>
              <a:t> </a:t>
            </a:r>
            <a:endParaRPr lang="en-US" altLang="ko-KR" sz="6500" b="1">
              <a:solidFill>
                <a:schemeClr val="bg1"/>
              </a:solidFill>
              <a:latin typeface="Roboto Medium" panose="02000000000000000000" pitchFamily="2" charset="0"/>
            </a:endParaRPr>
          </a:p>
          <a:p>
            <a:pPr algn="r"/>
            <a:r>
              <a:rPr lang="ko-KR" altLang="en-US" sz="6000" b="1">
                <a:solidFill>
                  <a:srgbClr val="EAEAE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종합설계 발표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E68E6A-60F3-461C-951F-882CDBBAECC3}"/>
              </a:ext>
            </a:extLst>
          </p:cNvPr>
          <p:cNvSpPr txBox="1"/>
          <p:nvPr/>
        </p:nvSpPr>
        <p:spPr>
          <a:xfrm>
            <a:off x="7482980" y="5953008"/>
            <a:ext cx="4134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  <a:endParaRPr lang="en-US" altLang="ko-KR" sz="3000" b="1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59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1EA91D6-4785-413B-9953-7DCC5CCADC1C}"/>
              </a:ext>
            </a:extLst>
          </p:cNvPr>
          <p:cNvSpPr txBox="1"/>
          <p:nvPr/>
        </p:nvSpPr>
        <p:spPr>
          <a:xfrm>
            <a:off x="486561" y="590250"/>
            <a:ext cx="853160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발표 순서</a:t>
            </a:r>
            <a:endParaRPr lang="ko-KR" altLang="en-US" sz="2000" b="1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5B70A8-6C26-2DE7-4024-444615DA9326}"/>
              </a:ext>
            </a:extLst>
          </p:cNvPr>
          <p:cNvSpPr txBox="1"/>
          <p:nvPr/>
        </p:nvSpPr>
        <p:spPr>
          <a:xfrm>
            <a:off x="486560" y="1180083"/>
            <a:ext cx="8531603" cy="5016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altLang="ko-KR" sz="4000" b="1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b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신규 구현부</a:t>
            </a:r>
            <a:endParaRPr lang="en-US" altLang="ko-KR" sz="4000" b="1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4000" b="1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b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앱 구성도</a:t>
            </a:r>
            <a:endParaRPr lang="en-US" altLang="ko-KR" sz="4000" b="1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4000" b="1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b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앱 상세 설명</a:t>
            </a:r>
            <a:endParaRPr lang="en-US" altLang="ko-KR" sz="4000" b="1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4000" b="1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4000" b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데모 앱 시연</a:t>
            </a:r>
            <a:endParaRPr lang="en-US" altLang="ko-KR" sz="4000" b="1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97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11131126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마이페이지 화면 구현 완료</a:t>
            </a:r>
            <a:endParaRPr lang="en-US" altLang="ko-KR" sz="2000" b="0" i="0">
              <a:solidFill>
                <a:srgbClr val="848484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562" y="1144490"/>
            <a:ext cx="7411689" cy="27972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버스 노선 업데이트 구현 완료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비밀번호 변경은 로그인 화면에서도 가능하도록 구현 완료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개인정보 수정 잠정 보류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  <p:pic>
        <p:nvPicPr>
          <p:cNvPr id="4" name="그림 3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7AAA6FAA-59E5-53E8-557C-FCDDCCEBC1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41" y="0"/>
            <a:ext cx="3363597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</p:spTree>
    <p:extLst>
      <p:ext uri="{BB962C8B-B14F-4D97-AF65-F5344CB8AC3E}">
        <p14:creationId xmlns:p14="http://schemas.microsoft.com/office/powerpoint/2010/main" val="234040601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11131126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개인정보 수정 보류</a:t>
            </a:r>
            <a:endParaRPr lang="en-US" altLang="ko-KR" sz="2000" b="0" i="0">
              <a:solidFill>
                <a:srgbClr val="848484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562" y="1144490"/>
            <a:ext cx="7411689" cy="44592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카카오 주소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API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를 로컬 웹 서버에 넣어 앱에서 해당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URL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을 웹뷰 다이얼로그로 띄워 주소 검색 후 클릭 시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Javascript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이벤트를 리스너로 처리해 우편번호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도로명주소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건물관리번호를 받아오도록 구현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하지만 해당 기능의 빈도와 중요성을 따졌을 때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별도의 웹 서버를 구축하여 운영하는 것이 너무 과하다고 판단해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해당 기능을 잠정적으로 제외하기로 결정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1D59A0-CAE7-14E9-7C67-96DA38CA73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92" y="0"/>
            <a:ext cx="3342346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</p:spTree>
    <p:extLst>
      <p:ext uri="{BB962C8B-B14F-4D97-AF65-F5344CB8AC3E}">
        <p14:creationId xmlns:p14="http://schemas.microsoft.com/office/powerpoint/2010/main" val="64665065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11131126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앱</a:t>
            </a:r>
            <a:r>
              <a:rPr lang="ko-KR" altLang="en-US" sz="4000" b="1" i="0">
                <a:solidFill>
                  <a:srgbClr val="EAEAEA"/>
                </a:solidFill>
                <a:effectLst/>
                <a:latin typeface="Noto Sans KR Black"/>
                <a:ea typeface="Noto Sans KR Black"/>
              </a:rPr>
              <a:t> 구성도</a:t>
            </a:r>
            <a:endParaRPr lang="en-US" altLang="ko-KR" sz="2000" b="0" i="0">
              <a:solidFill>
                <a:srgbClr val="848484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AD5153-4DA3-3F64-C1D1-F56DDD31B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356"/>
            <a:ext cx="12192000" cy="48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722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2332170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Noto Sans KR Black"/>
                <a:ea typeface="Noto Sans KR Black"/>
              </a:rPr>
              <a:t>앱 구성도</a:t>
            </a:r>
            <a:endParaRPr lang="en-US" altLang="ko-KR" sz="2000" b="0" i="0">
              <a:solidFill>
                <a:schemeClr val="bg1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3870B52-1F32-CD99-6593-A9F043618185}"/>
              </a:ext>
            </a:extLst>
          </p:cNvPr>
          <p:cNvSpPr/>
          <p:nvPr/>
        </p:nvSpPr>
        <p:spPr>
          <a:xfrm>
            <a:off x="2197412" y="1860162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App Start</a:t>
            </a:r>
          </a:p>
          <a:p>
            <a:pPr algn="ctr"/>
            <a:r>
              <a:rPr lang="en-US" altLang="ko-KR" sz="1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(Splash)</a:t>
            </a:r>
            <a:endParaRPr lang="ko-KR" altLang="en-US" sz="1200">
              <a:solidFill>
                <a:schemeClr val="bg1"/>
              </a:solidFill>
              <a:latin typeface="Roboto Medium" panose="02000000000000000000" pitchFamily="2" charset="0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CA5A3E-A497-34DC-90E8-206DE7634E93}"/>
              </a:ext>
            </a:extLst>
          </p:cNvPr>
          <p:cNvSpPr/>
          <p:nvPr/>
        </p:nvSpPr>
        <p:spPr>
          <a:xfrm>
            <a:off x="2197412" y="2650281"/>
            <a:ext cx="1242639" cy="400386"/>
          </a:xfrm>
          <a:prstGeom prst="roundRect">
            <a:avLst/>
          </a:prstGeom>
          <a:solidFill>
            <a:srgbClr val="4E7CD7"/>
          </a:solidFill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로그인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B9BC100-F38F-351F-4632-83D71B70AE5C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2818732" y="2260548"/>
            <a:ext cx="0" cy="389733"/>
          </a:xfrm>
          <a:prstGeom prst="straightConnector1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796017-ECAF-2A15-9AAE-F485908E345C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2818732" y="3050667"/>
            <a:ext cx="0" cy="389733"/>
          </a:xfrm>
          <a:prstGeom prst="straightConnector1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C05D273-E734-94FC-A1FC-D8CF8B84A1C6}"/>
              </a:ext>
            </a:extLst>
          </p:cNvPr>
          <p:cNvSpPr/>
          <p:nvPr/>
        </p:nvSpPr>
        <p:spPr>
          <a:xfrm>
            <a:off x="2197412" y="3440400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홈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8867220-45B3-3765-A3CD-9B1897E77997}"/>
              </a:ext>
            </a:extLst>
          </p:cNvPr>
          <p:cNvSpPr/>
          <p:nvPr/>
        </p:nvSpPr>
        <p:spPr>
          <a:xfrm>
            <a:off x="3956153" y="4743656"/>
            <a:ext cx="1242639" cy="400386"/>
          </a:xfrm>
          <a:prstGeom prst="roundRect">
            <a:avLst/>
          </a:prstGeom>
          <a:solidFill>
            <a:srgbClr val="4E7CD7"/>
          </a:solidFill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홈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FEFFE5D-00DB-9FEE-ED77-105498846FFB}"/>
              </a:ext>
            </a:extLst>
          </p:cNvPr>
          <p:cNvSpPr/>
          <p:nvPr/>
        </p:nvSpPr>
        <p:spPr>
          <a:xfrm>
            <a:off x="3956153" y="1859447"/>
            <a:ext cx="1242639" cy="400386"/>
          </a:xfrm>
          <a:prstGeom prst="roundRect">
            <a:avLst/>
          </a:prstGeom>
          <a:solidFill>
            <a:srgbClr val="4E7CD7"/>
          </a:solidFill>
          <a:ln>
            <a:solidFill>
              <a:srgbClr val="4E7CD7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메뉴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6AE379-893B-8034-4815-2B4F853655D7}"/>
              </a:ext>
            </a:extLst>
          </p:cNvPr>
          <p:cNvSpPr/>
          <p:nvPr/>
        </p:nvSpPr>
        <p:spPr>
          <a:xfrm>
            <a:off x="3956153" y="5768304"/>
            <a:ext cx="1242639" cy="400386"/>
          </a:xfrm>
          <a:prstGeom prst="roundRect">
            <a:avLst/>
          </a:prstGeom>
          <a:solidFill>
            <a:srgbClr val="4E7CD7"/>
          </a:solidFill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마이페이지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4FEED34-B996-8560-2C61-A6757A715781}"/>
              </a:ext>
            </a:extLst>
          </p:cNvPr>
          <p:cNvSpPr/>
          <p:nvPr/>
        </p:nvSpPr>
        <p:spPr>
          <a:xfrm>
            <a:off x="487712" y="2650281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패스워드 찾기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6472179-AAEA-6C7E-5AD3-36B8CAC90290}"/>
              </a:ext>
            </a:extLst>
          </p:cNvPr>
          <p:cNvCxnSpPr>
            <a:cxnSpLocks/>
            <a:stCxn id="6" idx="1"/>
            <a:endCxn id="33" idx="3"/>
          </p:cNvCxnSpPr>
          <p:nvPr/>
        </p:nvCxnSpPr>
        <p:spPr>
          <a:xfrm flipH="1">
            <a:off x="1730351" y="2850474"/>
            <a:ext cx="467061" cy="0"/>
          </a:xfrm>
          <a:prstGeom prst="straightConnector1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83CFF39-79B9-57DE-D182-441B3302CA0D}"/>
              </a:ext>
            </a:extLst>
          </p:cNvPr>
          <p:cNvSpPr/>
          <p:nvPr/>
        </p:nvSpPr>
        <p:spPr>
          <a:xfrm>
            <a:off x="5714896" y="782852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출결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1FC24AD6-3518-C762-4286-E8CAF4DF420B}"/>
              </a:ext>
            </a:extLst>
          </p:cNvPr>
          <p:cNvSpPr/>
          <p:nvPr/>
        </p:nvSpPr>
        <p:spPr>
          <a:xfrm>
            <a:off x="5714898" y="1318681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시간표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820449B-1416-2FFC-4379-D831F2487AFA}"/>
              </a:ext>
            </a:extLst>
          </p:cNvPr>
          <p:cNvSpPr/>
          <p:nvPr/>
        </p:nvSpPr>
        <p:spPr>
          <a:xfrm>
            <a:off x="5714896" y="1859447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성적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AF32C24-DCC6-CC52-F794-4D9D75F08F6C}"/>
              </a:ext>
            </a:extLst>
          </p:cNvPr>
          <p:cNvSpPr/>
          <p:nvPr/>
        </p:nvSpPr>
        <p:spPr>
          <a:xfrm>
            <a:off x="5714896" y="2398870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강의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B30661B6-3F0F-DB72-59C9-A4D9DF79369D}"/>
              </a:ext>
            </a:extLst>
          </p:cNvPr>
          <p:cNvSpPr/>
          <p:nvPr/>
        </p:nvSpPr>
        <p:spPr>
          <a:xfrm>
            <a:off x="5714896" y="2934699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장학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00D508F-C746-6354-A542-EFB3536895A3}"/>
              </a:ext>
            </a:extLst>
          </p:cNvPr>
          <p:cNvSpPr/>
          <p:nvPr/>
        </p:nvSpPr>
        <p:spPr>
          <a:xfrm>
            <a:off x="5714896" y="3470528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졸업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5CDDC2A8-CBAA-535B-036A-EFAD482649E9}"/>
              </a:ext>
            </a:extLst>
          </p:cNvPr>
          <p:cNvSpPr/>
          <p:nvPr/>
        </p:nvSpPr>
        <p:spPr>
          <a:xfrm>
            <a:off x="5714896" y="3992691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포탈</a:t>
            </a:r>
            <a:r>
              <a:rPr lang="en-US" altLang="ko-KR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,</a:t>
            </a:r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 학사일정</a:t>
            </a:r>
            <a:endParaRPr lang="en-US" altLang="ko-KR" sz="1200">
              <a:solidFill>
                <a:schemeClr val="bg1"/>
              </a:solidFill>
              <a:latin typeface="Roboto Medium" panose="02000000000000000000" pitchFamily="2" charset="0"/>
              <a:ea typeface="+mj-ea"/>
            </a:endParaRPr>
          </a:p>
          <a:p>
            <a:pPr algn="ctr"/>
            <a:r>
              <a:rPr lang="en-US" altLang="ko-KR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(WebView)</a:t>
            </a:r>
            <a:endParaRPr lang="ko-KR" altLang="en-US" sz="1200">
              <a:solidFill>
                <a:schemeClr val="bg1"/>
              </a:solidFill>
              <a:latin typeface="Roboto Medium" panose="02000000000000000000" pitchFamily="2" charset="0"/>
              <a:ea typeface="+mj-ea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59B7F59D-F320-CB66-74F6-7C2F48316363}"/>
              </a:ext>
            </a:extLst>
          </p:cNvPr>
          <p:cNvSpPr/>
          <p:nvPr/>
        </p:nvSpPr>
        <p:spPr>
          <a:xfrm>
            <a:off x="5714895" y="247023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등록</a:t>
            </a: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E022BE0E-E4C3-C324-E519-539C53C99856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3440051" y="2059640"/>
            <a:ext cx="516102" cy="1580953"/>
          </a:xfrm>
          <a:prstGeom prst="bentConnector3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7206F028-BC3B-8C36-8A61-A5FE17F36A1D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3440051" y="3640593"/>
            <a:ext cx="516102" cy="1303256"/>
          </a:xfrm>
          <a:prstGeom prst="bentConnector3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B781B30-CFEA-04D3-3871-AE406E9F4C40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3440051" y="3640593"/>
            <a:ext cx="516102" cy="2327904"/>
          </a:xfrm>
          <a:prstGeom prst="bentConnector3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0B4D302-0C2C-39FB-21FC-AE7EF29A0D7F}"/>
              </a:ext>
            </a:extLst>
          </p:cNvPr>
          <p:cNvCxnSpPr>
            <a:stCxn id="95" idx="2"/>
            <a:endCxn id="48" idx="0"/>
          </p:cNvCxnSpPr>
          <p:nvPr/>
        </p:nvCxnSpPr>
        <p:spPr>
          <a:xfrm>
            <a:off x="6336215" y="647409"/>
            <a:ext cx="1" cy="135443"/>
          </a:xfrm>
          <a:prstGeom prst="line">
            <a:avLst/>
          </a:prstGeom>
          <a:ln w="28575">
            <a:solidFill>
              <a:srgbClr val="4E7C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D02AAA7F-4AAE-D313-EF86-51011CD3CC9B}"/>
              </a:ext>
            </a:extLst>
          </p:cNvPr>
          <p:cNvCxnSpPr>
            <a:cxnSpLocks/>
            <a:stCxn id="48" idx="2"/>
            <a:endCxn id="89" idx="0"/>
          </p:cNvCxnSpPr>
          <p:nvPr/>
        </p:nvCxnSpPr>
        <p:spPr>
          <a:xfrm>
            <a:off x="6336216" y="1183238"/>
            <a:ext cx="2" cy="135443"/>
          </a:xfrm>
          <a:prstGeom prst="line">
            <a:avLst/>
          </a:prstGeom>
          <a:ln w="28575">
            <a:solidFill>
              <a:srgbClr val="4E7C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EE9D4E1-0B7C-1057-DA66-5EBA246B17F9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flipV="1">
            <a:off x="6336216" y="1719067"/>
            <a:ext cx="2" cy="140380"/>
          </a:xfrm>
          <a:prstGeom prst="line">
            <a:avLst/>
          </a:prstGeom>
          <a:ln w="28575">
            <a:solidFill>
              <a:srgbClr val="4E7C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C323CFE0-1BBF-1C4F-5461-A0DFE2D67915}"/>
              </a:ext>
            </a:extLst>
          </p:cNvPr>
          <p:cNvCxnSpPr>
            <a:cxnSpLocks/>
            <a:stCxn id="91" idx="0"/>
            <a:endCxn id="90" idx="2"/>
          </p:cNvCxnSpPr>
          <p:nvPr/>
        </p:nvCxnSpPr>
        <p:spPr>
          <a:xfrm flipV="1">
            <a:off x="6336216" y="2259833"/>
            <a:ext cx="0" cy="139037"/>
          </a:xfrm>
          <a:prstGeom prst="line">
            <a:avLst/>
          </a:prstGeom>
          <a:ln w="28575">
            <a:solidFill>
              <a:srgbClr val="4E7C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ECD576F-8743-EA14-8C58-C68614053656}"/>
              </a:ext>
            </a:extLst>
          </p:cNvPr>
          <p:cNvCxnSpPr>
            <a:cxnSpLocks/>
            <a:stCxn id="92" idx="0"/>
            <a:endCxn id="91" idx="2"/>
          </p:cNvCxnSpPr>
          <p:nvPr/>
        </p:nvCxnSpPr>
        <p:spPr>
          <a:xfrm flipV="1">
            <a:off x="6336216" y="2799256"/>
            <a:ext cx="0" cy="135443"/>
          </a:xfrm>
          <a:prstGeom prst="line">
            <a:avLst/>
          </a:prstGeom>
          <a:ln w="28575">
            <a:solidFill>
              <a:srgbClr val="4E7C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AC1FFF7C-C378-A555-5716-50AF78F68B67}"/>
              </a:ext>
            </a:extLst>
          </p:cNvPr>
          <p:cNvCxnSpPr>
            <a:cxnSpLocks/>
            <a:stCxn id="92" idx="2"/>
            <a:endCxn id="93" idx="0"/>
          </p:cNvCxnSpPr>
          <p:nvPr/>
        </p:nvCxnSpPr>
        <p:spPr>
          <a:xfrm>
            <a:off x="6336216" y="3335085"/>
            <a:ext cx="0" cy="135443"/>
          </a:xfrm>
          <a:prstGeom prst="line">
            <a:avLst/>
          </a:prstGeom>
          <a:ln w="28575">
            <a:solidFill>
              <a:srgbClr val="4E7C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A990FC43-0B5E-FE37-63E1-D17138DC867B}"/>
              </a:ext>
            </a:extLst>
          </p:cNvPr>
          <p:cNvCxnSpPr>
            <a:cxnSpLocks/>
            <a:stCxn id="94" idx="0"/>
            <a:endCxn id="93" idx="2"/>
          </p:cNvCxnSpPr>
          <p:nvPr/>
        </p:nvCxnSpPr>
        <p:spPr>
          <a:xfrm flipV="1">
            <a:off x="6336216" y="3870914"/>
            <a:ext cx="0" cy="121777"/>
          </a:xfrm>
          <a:prstGeom prst="line">
            <a:avLst/>
          </a:prstGeom>
          <a:ln w="28575">
            <a:solidFill>
              <a:srgbClr val="4E7CD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C4D4695B-6AEA-557A-E18F-C4CEF27336DF}"/>
              </a:ext>
            </a:extLst>
          </p:cNvPr>
          <p:cNvSpPr/>
          <p:nvPr/>
        </p:nvSpPr>
        <p:spPr>
          <a:xfrm>
            <a:off x="5714892" y="4743862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프로필카드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F349828E-9262-DB2A-7EC2-BB767F76D55D}"/>
              </a:ext>
            </a:extLst>
          </p:cNvPr>
          <p:cNvSpPr/>
          <p:nvPr/>
        </p:nvSpPr>
        <p:spPr>
          <a:xfrm>
            <a:off x="5714894" y="5246141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퀵메뉴</a:t>
            </a: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30B2BA07-EBD6-AB4D-7498-615A5137E21F}"/>
              </a:ext>
            </a:extLst>
          </p:cNvPr>
          <p:cNvSpPr/>
          <p:nvPr/>
        </p:nvSpPr>
        <p:spPr>
          <a:xfrm>
            <a:off x="5714894" y="5768304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공지사항</a:t>
            </a: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89C9F5DB-E2C0-11F0-A6A4-73E48AC745FE}"/>
              </a:ext>
            </a:extLst>
          </p:cNvPr>
          <p:cNvSpPr/>
          <p:nvPr/>
        </p:nvSpPr>
        <p:spPr>
          <a:xfrm>
            <a:off x="7578853" y="790547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출결상세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734F0710-6801-7FB8-E789-5032DAB158E6}"/>
              </a:ext>
            </a:extLst>
          </p:cNvPr>
          <p:cNvCxnSpPr>
            <a:stCxn id="17" idx="3"/>
            <a:endCxn id="90" idx="1"/>
          </p:cNvCxnSpPr>
          <p:nvPr/>
        </p:nvCxnSpPr>
        <p:spPr>
          <a:xfrm>
            <a:off x="5198792" y="2059640"/>
            <a:ext cx="516104" cy="0"/>
          </a:xfrm>
          <a:prstGeom prst="straightConnector1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B34FA4E-7E01-A39E-E00E-10A739B8E731}"/>
              </a:ext>
            </a:extLst>
          </p:cNvPr>
          <p:cNvCxnSpPr>
            <a:stCxn id="48" idx="3"/>
            <a:endCxn id="142" idx="1"/>
          </p:cNvCxnSpPr>
          <p:nvPr/>
        </p:nvCxnSpPr>
        <p:spPr>
          <a:xfrm>
            <a:off x="6957535" y="983045"/>
            <a:ext cx="621318" cy="7695"/>
          </a:xfrm>
          <a:prstGeom prst="straightConnector1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F4F08428-5E66-05B3-192F-0A9DACD9B29B}"/>
              </a:ext>
            </a:extLst>
          </p:cNvPr>
          <p:cNvSpPr/>
          <p:nvPr/>
        </p:nvSpPr>
        <p:spPr>
          <a:xfrm>
            <a:off x="7578853" y="1354933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종합 성적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799D1BFA-232A-F1EA-E03D-E0988D9B3D3B}"/>
              </a:ext>
            </a:extLst>
          </p:cNvPr>
          <p:cNvSpPr/>
          <p:nvPr/>
        </p:nvSpPr>
        <p:spPr>
          <a:xfrm>
            <a:off x="7578852" y="1860239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학기별 성적</a:t>
            </a: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CF5FC59-B0BC-09E5-878A-2A875ACBA93A}"/>
              </a:ext>
            </a:extLst>
          </p:cNvPr>
          <p:cNvCxnSpPr>
            <a:cxnSpLocks/>
          </p:cNvCxnSpPr>
          <p:nvPr/>
        </p:nvCxnSpPr>
        <p:spPr>
          <a:xfrm flipV="1">
            <a:off x="6957535" y="1556396"/>
            <a:ext cx="621318" cy="504514"/>
          </a:xfrm>
          <a:prstGeom prst="bentConnector3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A286ACE0-30EB-721D-32D5-57BFC26CCE2D}"/>
              </a:ext>
            </a:extLst>
          </p:cNvPr>
          <p:cNvCxnSpPr>
            <a:stCxn id="90" idx="3"/>
            <a:endCxn id="152" idx="1"/>
          </p:cNvCxnSpPr>
          <p:nvPr/>
        </p:nvCxnSpPr>
        <p:spPr>
          <a:xfrm>
            <a:off x="6957535" y="2059640"/>
            <a:ext cx="621317" cy="792"/>
          </a:xfrm>
          <a:prstGeom prst="bentConnector3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A959A078-8112-D4C3-2B78-C8E2021CCAC5}"/>
              </a:ext>
            </a:extLst>
          </p:cNvPr>
          <p:cNvSpPr/>
          <p:nvPr/>
        </p:nvSpPr>
        <p:spPr>
          <a:xfrm>
            <a:off x="7578852" y="2401335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개요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162AC7BC-EC0A-E089-6F6E-475404FD8BB2}"/>
              </a:ext>
            </a:extLst>
          </p:cNvPr>
          <p:cNvSpPr/>
          <p:nvPr/>
        </p:nvSpPr>
        <p:spPr>
          <a:xfrm>
            <a:off x="7578852" y="2921987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주차별 계획</a:t>
            </a:r>
          </a:p>
        </p:txBody>
      </p: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127AF6BB-7592-1864-FF3E-642CF76172D3}"/>
              </a:ext>
            </a:extLst>
          </p:cNvPr>
          <p:cNvCxnSpPr>
            <a:cxnSpLocks/>
          </p:cNvCxnSpPr>
          <p:nvPr/>
        </p:nvCxnSpPr>
        <p:spPr>
          <a:xfrm>
            <a:off x="6957535" y="2599063"/>
            <a:ext cx="621317" cy="523117"/>
          </a:xfrm>
          <a:prstGeom prst="bentConnector3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E0402285-EA06-5335-20D0-C8EF6ED8B1A1}"/>
              </a:ext>
            </a:extLst>
          </p:cNvPr>
          <p:cNvCxnSpPr>
            <a:cxnSpLocks/>
          </p:cNvCxnSpPr>
          <p:nvPr/>
        </p:nvCxnSpPr>
        <p:spPr>
          <a:xfrm>
            <a:off x="6957535" y="2591443"/>
            <a:ext cx="621317" cy="2465"/>
          </a:xfrm>
          <a:prstGeom prst="bentConnector3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2A5106C0-6088-BB45-2199-9D9D1A37D026}"/>
              </a:ext>
            </a:extLst>
          </p:cNvPr>
          <p:cNvSpPr/>
          <p:nvPr/>
        </p:nvSpPr>
        <p:spPr>
          <a:xfrm>
            <a:off x="9442808" y="2921987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해당주차</a:t>
            </a:r>
            <a:endParaRPr lang="en-US" altLang="ko-KR" sz="1200">
              <a:solidFill>
                <a:schemeClr val="bg1"/>
              </a:solidFill>
              <a:latin typeface="Roboto Medium" panose="02000000000000000000" pitchFamily="2" charset="0"/>
              <a:ea typeface="+mj-ea"/>
            </a:endParaRPr>
          </a:p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세부내용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57F2DAEC-57EA-44B8-EDCA-412884F7972D}"/>
              </a:ext>
            </a:extLst>
          </p:cNvPr>
          <p:cNvCxnSpPr>
            <a:stCxn id="168" idx="3"/>
            <a:endCxn id="174" idx="1"/>
          </p:cNvCxnSpPr>
          <p:nvPr/>
        </p:nvCxnSpPr>
        <p:spPr>
          <a:xfrm>
            <a:off x="8821491" y="3122180"/>
            <a:ext cx="621317" cy="0"/>
          </a:xfrm>
          <a:prstGeom prst="straightConnector1">
            <a:avLst/>
          </a:prstGeom>
          <a:ln w="28575">
            <a:solidFill>
              <a:srgbClr val="4E7C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A87A08FC-0ADF-D7B3-822C-C69A580E79E0}"/>
              </a:ext>
            </a:extLst>
          </p:cNvPr>
          <p:cNvSpPr/>
          <p:nvPr/>
        </p:nvSpPr>
        <p:spPr>
          <a:xfrm>
            <a:off x="7578851" y="4743028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금일 시간표</a:t>
            </a: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4CA52C7D-F84C-1B2C-A44F-9EAE3B096B50}"/>
              </a:ext>
            </a:extLst>
          </p:cNvPr>
          <p:cNvSpPr/>
          <p:nvPr/>
        </p:nvSpPr>
        <p:spPr>
          <a:xfrm>
            <a:off x="9442808" y="4743028"/>
            <a:ext cx="1242639" cy="400386"/>
          </a:xfrm>
          <a:prstGeom prst="roundRect">
            <a:avLst/>
          </a:prstGeom>
          <a:noFill/>
          <a:ln>
            <a:solidFill>
              <a:srgbClr val="4E7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Roboto Medium" panose="02000000000000000000" pitchFamily="2" charset="0"/>
                <a:ea typeface="+mj-ea"/>
              </a:rPr>
              <a:t>실시간 버스</a:t>
            </a: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A403EEBA-D033-4E3D-9260-65D14826FD22}"/>
              </a:ext>
            </a:extLst>
          </p:cNvPr>
          <p:cNvCxnSpPr>
            <a:cxnSpLocks/>
            <a:stCxn id="177" idx="1"/>
            <a:endCxn id="132" idx="3"/>
          </p:cNvCxnSpPr>
          <p:nvPr/>
        </p:nvCxnSpPr>
        <p:spPr>
          <a:xfrm flipH="1">
            <a:off x="6957531" y="4943221"/>
            <a:ext cx="621320" cy="834"/>
          </a:xfrm>
          <a:prstGeom prst="line">
            <a:avLst/>
          </a:prstGeom>
          <a:ln w="28575">
            <a:solidFill>
              <a:srgbClr val="4E7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453E97AF-2C4D-3831-EC3F-6C1792895950}"/>
              </a:ext>
            </a:extLst>
          </p:cNvPr>
          <p:cNvCxnSpPr>
            <a:cxnSpLocks/>
            <a:stCxn id="178" idx="1"/>
            <a:endCxn id="177" idx="3"/>
          </p:cNvCxnSpPr>
          <p:nvPr/>
        </p:nvCxnSpPr>
        <p:spPr>
          <a:xfrm flipH="1">
            <a:off x="8821490" y="4943221"/>
            <a:ext cx="621318" cy="0"/>
          </a:xfrm>
          <a:prstGeom prst="line">
            <a:avLst/>
          </a:prstGeom>
          <a:ln w="28575">
            <a:solidFill>
              <a:srgbClr val="4E7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6020ACC1-3854-5C7E-74FC-74FA0DA520A4}"/>
              </a:ext>
            </a:extLst>
          </p:cNvPr>
          <p:cNvCxnSpPr>
            <a:cxnSpLocks/>
            <a:stCxn id="132" idx="1"/>
            <a:endCxn id="16" idx="3"/>
          </p:cNvCxnSpPr>
          <p:nvPr/>
        </p:nvCxnSpPr>
        <p:spPr>
          <a:xfrm flipH="1" flipV="1">
            <a:off x="5198792" y="4943849"/>
            <a:ext cx="516100" cy="206"/>
          </a:xfrm>
          <a:prstGeom prst="line">
            <a:avLst/>
          </a:prstGeom>
          <a:ln w="28575">
            <a:solidFill>
              <a:srgbClr val="4E7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82CCAA76-BCC7-806B-21BF-30D8107E28AF}"/>
              </a:ext>
            </a:extLst>
          </p:cNvPr>
          <p:cNvCxnSpPr>
            <a:stCxn id="16" idx="3"/>
            <a:endCxn id="133" idx="1"/>
          </p:cNvCxnSpPr>
          <p:nvPr/>
        </p:nvCxnSpPr>
        <p:spPr>
          <a:xfrm>
            <a:off x="5198792" y="4943849"/>
            <a:ext cx="516102" cy="502485"/>
          </a:xfrm>
          <a:prstGeom prst="bentConnector3">
            <a:avLst/>
          </a:prstGeom>
          <a:ln w="28575">
            <a:solidFill>
              <a:srgbClr val="4E7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연결선: 꺾임 196">
            <a:extLst>
              <a:ext uri="{FF2B5EF4-FFF2-40B4-BE49-F238E27FC236}">
                <a16:creationId xmlns:a16="http://schemas.microsoft.com/office/drawing/2014/main" id="{C9C910FD-A662-712C-DB0A-0E73A7551643}"/>
              </a:ext>
            </a:extLst>
          </p:cNvPr>
          <p:cNvCxnSpPr>
            <a:stCxn id="16" idx="3"/>
            <a:endCxn id="136" idx="1"/>
          </p:cNvCxnSpPr>
          <p:nvPr/>
        </p:nvCxnSpPr>
        <p:spPr>
          <a:xfrm>
            <a:off x="5198792" y="4943849"/>
            <a:ext cx="516102" cy="1024648"/>
          </a:xfrm>
          <a:prstGeom prst="bentConnector3">
            <a:avLst/>
          </a:prstGeom>
          <a:ln w="28575">
            <a:solidFill>
              <a:srgbClr val="4E7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569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2332170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 i="0">
                <a:solidFill>
                  <a:schemeClr val="bg1"/>
                </a:solidFill>
                <a:effectLst/>
                <a:latin typeface="Noto Sans KR Black"/>
                <a:ea typeface="Noto Sans KR Black"/>
              </a:rPr>
              <a:t>화면 </a:t>
            </a:r>
            <a:r>
              <a:rPr lang="en-US" altLang="ko-KR" sz="4000" b="1" i="0">
                <a:solidFill>
                  <a:schemeClr val="bg1"/>
                </a:solidFill>
                <a:effectLst/>
                <a:latin typeface="Noto Sans KR Black"/>
                <a:ea typeface="Noto Sans KR Black"/>
              </a:rPr>
              <a:t>UI</a:t>
            </a:r>
            <a:endParaRPr lang="en-US" altLang="ko-KR" sz="2000" b="0" i="0">
              <a:solidFill>
                <a:schemeClr val="bg1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71850-8AEE-355F-F988-39C14412CDEC}"/>
              </a:ext>
            </a:extLst>
          </p:cNvPr>
          <p:cNvSpPr txBox="1"/>
          <p:nvPr/>
        </p:nvSpPr>
        <p:spPr>
          <a:xfrm>
            <a:off x="486562" y="1144490"/>
            <a:ext cx="7411689" cy="44592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반응형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UI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를 위해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ConstraintLayout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으로 구현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위젯 위치에 제약조건을 한 개 이상씩 걸어두어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각기 다른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Android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스마트폰의 화면 사이즈로 인해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컨텐츠가 잘리거나 상이하게 보이는 것을 방지할 수 있음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Light Theme, Dark Theme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에 대응되는 컬러를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매핑하여 라이트모드와 다크모드를 지원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3DA341-0560-6E14-85BD-2E6C85C6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591" y="436604"/>
            <a:ext cx="3381847" cy="6049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26EB41-EB53-1DB0-6D3A-BA39AEA2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221" y="5230682"/>
            <a:ext cx="1790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6487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11131126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스플래시 화면</a:t>
            </a:r>
            <a:endParaRPr lang="en-US" altLang="ko-KR" sz="2000" b="0" i="0">
              <a:solidFill>
                <a:srgbClr val="848484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562" y="1144490"/>
            <a:ext cx="7411689" cy="27972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앱 실행시 보여지는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Fade In Animation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이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적용된 화면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애니메이션이 진행되는 동안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1164, 2115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정류장 정보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파일이 앱 내부에 없을 시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,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 공공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API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를 이용해 가져와서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Json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파일로 저장 후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Login Activity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실행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5E8AE6-B14C-0455-7B18-F376AD7F83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06" y="0"/>
            <a:ext cx="3681232" cy="6858000"/>
          </a:xfrm>
          <a:prstGeom prst="rect">
            <a:avLst/>
          </a:prstGeom>
          <a:noFill/>
          <a:ln w="12700">
            <a:solidFill>
              <a:srgbClr val="4E7CD7"/>
            </a:solidFill>
          </a:ln>
        </p:spPr>
      </p:pic>
    </p:spTree>
    <p:extLst>
      <p:ext uri="{BB962C8B-B14F-4D97-AF65-F5344CB8AC3E}">
        <p14:creationId xmlns:p14="http://schemas.microsoft.com/office/powerpoint/2010/main" val="33736297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6562" y="436604"/>
            <a:ext cx="11131126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EAEAEA"/>
                </a:solidFill>
                <a:latin typeface="Noto Sans KR Black"/>
                <a:ea typeface="Noto Sans KR Black"/>
              </a:rPr>
              <a:t>로그인 화면</a:t>
            </a:r>
            <a:endParaRPr lang="en-US" altLang="ko-KR" sz="2000" b="0" i="0">
              <a:solidFill>
                <a:srgbClr val="848484"/>
              </a:solidFill>
              <a:effectLst/>
              <a:latin typeface="Noto Sans KR Black"/>
              <a:ea typeface="Noto Sans K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562" y="6076840"/>
            <a:ext cx="3807188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3000" b="1">
                <a:solidFill>
                  <a:schemeClr val="bg1"/>
                </a:solidFill>
                <a:latin typeface="여기어때 잘난체"/>
                <a:ea typeface="여기어때 잘난체"/>
              </a:rPr>
              <a:t>We make SKU</a:t>
            </a:r>
            <a:r>
              <a:rPr lang="en-US" altLang="ko-KR" sz="3100" b="1">
                <a:solidFill>
                  <a:srgbClr val="4D7EE0"/>
                </a:solidFill>
                <a:latin typeface="여기어때 잘난체"/>
                <a:ea typeface="여기어때 잘난체"/>
              </a:rPr>
              <a:t>P</a:t>
            </a:r>
            <a:r>
              <a:rPr lang="en-US" altLang="ko-KR" sz="3000" b="1">
                <a:solidFill>
                  <a:srgbClr val="4D7EE0"/>
                </a:solidFill>
                <a:latin typeface="여기어때 잘난체"/>
                <a:ea typeface="여기어때 잘난체"/>
              </a:rPr>
              <a:t>lus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562" y="1144490"/>
            <a:ext cx="7411689" cy="445923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포탈 사이트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REST API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를 이용하여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로그인 동작을 수행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자동 로그인을 키면 마지막으로 성공한 로그인 정보를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앱 내부에 저장하여 추후 앱 시작시 자동으로 로그인됨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로그인 실패 시 애니메이션 및 토스트 메시지를 통한 안내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로그인 성공 시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Response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로 받은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UserInfo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를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Application Class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에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저장 후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 Home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 </a:t>
            </a:r>
            <a:r>
              <a:rPr lang="en-US" altLang="ko-KR" sz="2400" b="1">
                <a:solidFill>
                  <a:srgbClr val="EAEAEA"/>
                </a:solidFill>
                <a:latin typeface="Noto Sans KR Black"/>
                <a:ea typeface="Noto Sans KR Black"/>
              </a:rPr>
              <a:t>Activity</a:t>
            </a:r>
            <a:r>
              <a:rPr lang="ko-KR" altLang="en-US" sz="2400" b="1">
                <a:solidFill>
                  <a:srgbClr val="EAEAEA"/>
                </a:solidFill>
                <a:latin typeface="Noto Sans KR Black"/>
                <a:ea typeface="Noto Sans KR Black"/>
              </a:rPr>
              <a:t> 실행</a:t>
            </a:r>
            <a:endParaRPr lang="en-US" altLang="ko-KR" sz="2400" b="1">
              <a:solidFill>
                <a:srgbClr val="EAEAEA"/>
              </a:solidFill>
              <a:latin typeface="Noto Sans KR Black"/>
              <a:ea typeface="Noto Sans KR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8E1B53-36A4-E7F8-79E5-B25F8A03F4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500" y="0"/>
            <a:ext cx="3352938" cy="6858000"/>
          </a:xfrm>
          <a:prstGeom prst="rect">
            <a:avLst/>
          </a:prstGeom>
          <a:ln w="12700">
            <a:solidFill>
              <a:srgbClr val="4C4C52"/>
            </a:solidFill>
          </a:ln>
        </p:spPr>
      </p:pic>
    </p:spTree>
    <p:extLst>
      <p:ext uri="{BB962C8B-B14F-4D97-AF65-F5344CB8AC3E}">
        <p14:creationId xmlns:p14="http://schemas.microsoft.com/office/powerpoint/2010/main" val="41877590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584</Words>
  <Application>Microsoft Office PowerPoint</Application>
  <PresentationFormat>와이드스크린</PresentationFormat>
  <Paragraphs>141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맑은 고딕</vt:lpstr>
      <vt:lpstr>여기어때 잘난체</vt:lpstr>
      <vt:lpstr>Noto Sans KR Black</vt:lpstr>
      <vt:lpstr>Roboto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염동빈</dc:creator>
  <cp:lastModifiedBy>염동빈</cp:lastModifiedBy>
  <cp:revision>72</cp:revision>
  <dcterms:created xsi:type="dcterms:W3CDTF">2022-04-03T08:42:35Z</dcterms:created>
  <dcterms:modified xsi:type="dcterms:W3CDTF">2022-11-20T18:58:42Z</dcterms:modified>
  <cp:version>1000.0000.01</cp:version>
</cp:coreProperties>
</file>